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5"/>
  </p:notesMasterIdLst>
  <p:sldIdLst>
    <p:sldId id="256" r:id="rId2"/>
    <p:sldId id="272" r:id="rId3"/>
    <p:sldId id="257" r:id="rId4"/>
    <p:sldId id="260" r:id="rId5"/>
    <p:sldId id="296" r:id="rId6"/>
    <p:sldId id="259" r:id="rId7"/>
    <p:sldId id="273" r:id="rId8"/>
    <p:sldId id="285" r:id="rId9"/>
    <p:sldId id="262" r:id="rId10"/>
    <p:sldId id="265" r:id="rId11"/>
    <p:sldId id="269" r:id="rId12"/>
    <p:sldId id="297" r:id="rId13"/>
    <p:sldId id="25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BFBFBF"/>
    <a:srgbClr val="767171"/>
    <a:srgbClr val="C5BCB3"/>
    <a:srgbClr val="BB9D83"/>
    <a:srgbClr val="B5A085"/>
    <a:srgbClr val="C3B9AF"/>
    <a:srgbClr val="7F8B9A"/>
    <a:srgbClr val="798195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42" y="26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1EEE7-EF14-4B5E-9FA6-1DBC8F2973CC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E56D6-0CE7-4080-AC7F-4B277B157C7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E56D6-0CE7-4080-AC7F-4B277B157C7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6858000 h 6858000"/>
              <a:gd name="connsiteX2" fmla="*/ 0 w 6858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iffusion-limited_aggregati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@jason.webb/simulating-dla-in-js-f1914eb04b1d" TargetMode="External"/><Relationship Id="rId4" Type="http://schemas.openxmlformats.org/officeDocument/2006/relationships/hyperlink" Target="https://en.wikipedia.org/wiki/Fract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3306617" y="2372999"/>
            <a:ext cx="5578764" cy="178063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23"/>
          <p:cNvSpPr/>
          <p:nvPr/>
        </p:nvSpPr>
        <p:spPr>
          <a:xfrm>
            <a:off x="3009365" y="4735615"/>
            <a:ext cx="61732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8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Diffusion-limited aggregation</a:t>
            </a:r>
            <a:endParaRPr lang="en-US" sz="2800" noProof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6B5C57-4956-4C36-9FA6-D88BB80F1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45869"/>
            <a:ext cx="12192000" cy="312602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873244" y="968847"/>
            <a:ext cx="2486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Particle sizes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Group 16"/>
          <p:cNvGrpSpPr/>
          <p:nvPr/>
        </p:nvGrpSpPr>
        <p:grpSpPr>
          <a:xfrm>
            <a:off x="6866929" y="2159166"/>
            <a:ext cx="314468" cy="309477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2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7A4812A-3024-4F56-9ED0-82F5FEC32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868" y="568150"/>
            <a:ext cx="5721699" cy="57216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05763" y="2025571"/>
            <a:ext cx="2180474" cy="2180474"/>
            <a:chOff x="5005760" y="749430"/>
            <a:chExt cx="2180474" cy="2180474"/>
          </a:xfrm>
        </p:grpSpPr>
        <p:sp>
          <p:nvSpPr>
            <p:cNvPr id="5" name="菱形 4"/>
            <p:cNvSpPr/>
            <p:nvPr/>
          </p:nvSpPr>
          <p:spPr>
            <a:xfrm>
              <a:off x="5005760" y="749430"/>
              <a:ext cx="2180474" cy="2180474"/>
            </a:xfrm>
            <a:prstGeom prst="diamond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/>
            </a:p>
          </p:txBody>
        </p:sp>
        <p:grpSp>
          <p:nvGrpSpPr>
            <p:cNvPr id="6" name="Group 38"/>
            <p:cNvGrpSpPr/>
            <p:nvPr/>
          </p:nvGrpSpPr>
          <p:grpSpPr>
            <a:xfrm>
              <a:off x="5855318" y="1411516"/>
              <a:ext cx="481357" cy="876762"/>
              <a:chOff x="3536781" y="2689641"/>
              <a:chExt cx="279527" cy="509141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7" name="Freeform 121"/>
              <p:cNvSpPr>
                <a:spLocks noEditPoints="1"/>
              </p:cNvSpPr>
              <p:nvPr/>
            </p:nvSpPr>
            <p:spPr bwMode="auto">
              <a:xfrm>
                <a:off x="3536781" y="2689641"/>
                <a:ext cx="279527" cy="381855"/>
              </a:xfrm>
              <a:custGeom>
                <a:avLst/>
                <a:gdLst>
                  <a:gd name="T0" fmla="*/ 42 w 84"/>
                  <a:gd name="T1" fmla="*/ 5 h 115"/>
                  <a:gd name="T2" fmla="*/ 79 w 84"/>
                  <a:gd name="T3" fmla="*/ 42 h 115"/>
                  <a:gd name="T4" fmla="*/ 56 w 84"/>
                  <a:gd name="T5" fmla="*/ 111 h 115"/>
                  <a:gd name="T6" fmla="*/ 31 w 84"/>
                  <a:gd name="T7" fmla="*/ 111 h 115"/>
                  <a:gd name="T8" fmla="*/ 4 w 84"/>
                  <a:gd name="T9" fmla="*/ 42 h 115"/>
                  <a:gd name="T10" fmla="*/ 42 w 84"/>
                  <a:gd name="T11" fmla="*/ 5 h 115"/>
                  <a:gd name="T12" fmla="*/ 42 w 84"/>
                  <a:gd name="T13" fmla="*/ 0 h 115"/>
                  <a:gd name="T14" fmla="*/ 0 w 84"/>
                  <a:gd name="T15" fmla="*/ 42 h 115"/>
                  <a:gd name="T16" fmla="*/ 29 w 84"/>
                  <a:gd name="T17" fmla="*/ 115 h 115"/>
                  <a:gd name="T18" fmla="*/ 58 w 84"/>
                  <a:gd name="T19" fmla="*/ 115 h 115"/>
                  <a:gd name="T20" fmla="*/ 84 w 84"/>
                  <a:gd name="T21" fmla="*/ 42 h 115"/>
                  <a:gd name="T22" fmla="*/ 42 w 84"/>
                  <a:gd name="T2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15">
                    <a:moveTo>
                      <a:pt x="42" y="5"/>
                    </a:moveTo>
                    <a:cubicBezTo>
                      <a:pt x="63" y="5"/>
                      <a:pt x="79" y="22"/>
                      <a:pt x="79" y="42"/>
                    </a:cubicBezTo>
                    <a:cubicBezTo>
                      <a:pt x="79" y="60"/>
                      <a:pt x="60" y="101"/>
                      <a:pt x="56" y="111"/>
                    </a:cubicBezTo>
                    <a:cubicBezTo>
                      <a:pt x="31" y="111"/>
                      <a:pt x="31" y="111"/>
                      <a:pt x="31" y="111"/>
                    </a:cubicBezTo>
                    <a:cubicBezTo>
                      <a:pt x="23" y="95"/>
                      <a:pt x="4" y="58"/>
                      <a:pt x="4" y="42"/>
                    </a:cubicBezTo>
                    <a:cubicBezTo>
                      <a:pt x="4" y="22"/>
                      <a:pt x="21" y="5"/>
                      <a:pt x="42" y="5"/>
                    </a:cubicBezTo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63"/>
                      <a:pt x="29" y="115"/>
                      <a:pt x="29" y="115"/>
                    </a:cubicBezTo>
                    <a:cubicBezTo>
                      <a:pt x="58" y="115"/>
                      <a:pt x="58" y="115"/>
                      <a:pt x="58" y="115"/>
                    </a:cubicBezTo>
                    <a:cubicBezTo>
                      <a:pt x="58" y="115"/>
                      <a:pt x="84" y="63"/>
                      <a:pt x="84" y="42"/>
                    </a:cubicBezTo>
                    <a:cubicBezTo>
                      <a:pt x="84" y="19"/>
                      <a:pt x="65" y="0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" name="Freeform 122"/>
              <p:cNvSpPr/>
              <p:nvPr/>
            </p:nvSpPr>
            <p:spPr bwMode="auto">
              <a:xfrm>
                <a:off x="3631621" y="3166335"/>
                <a:ext cx="97336" cy="9983"/>
              </a:xfrm>
              <a:custGeom>
                <a:avLst/>
                <a:gdLst>
                  <a:gd name="T0" fmla="*/ 1 w 29"/>
                  <a:gd name="T1" fmla="*/ 3 h 3"/>
                  <a:gd name="T2" fmla="*/ 27 w 29"/>
                  <a:gd name="T3" fmla="*/ 3 h 3"/>
                  <a:gd name="T4" fmla="*/ 29 w 29"/>
                  <a:gd name="T5" fmla="*/ 0 h 3"/>
                  <a:gd name="T6" fmla="*/ 0 w 29"/>
                  <a:gd name="T7" fmla="*/ 0 h 3"/>
                  <a:gd name="T8" fmla="*/ 1 w 29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">
                    <a:moveTo>
                      <a:pt x="1" y="3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28" y="2"/>
                      <a:pt x="28" y="1"/>
                      <a:pt x="2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" name="Freeform 123"/>
              <p:cNvSpPr/>
              <p:nvPr/>
            </p:nvSpPr>
            <p:spPr bwMode="auto">
              <a:xfrm>
                <a:off x="3646596" y="3186302"/>
                <a:ext cx="69882" cy="12480"/>
              </a:xfrm>
              <a:custGeom>
                <a:avLst/>
                <a:gdLst>
                  <a:gd name="T0" fmla="*/ 10 w 21"/>
                  <a:gd name="T1" fmla="*/ 4 h 4"/>
                  <a:gd name="T2" fmla="*/ 21 w 21"/>
                  <a:gd name="T3" fmla="*/ 0 h 4"/>
                  <a:gd name="T4" fmla="*/ 0 w 21"/>
                  <a:gd name="T5" fmla="*/ 0 h 4"/>
                  <a:gd name="T6" fmla="*/ 10 w 21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">
                    <a:moveTo>
                      <a:pt x="10" y="4"/>
                    </a:moveTo>
                    <a:cubicBezTo>
                      <a:pt x="14" y="4"/>
                      <a:pt x="18" y="2"/>
                      <a:pt x="2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"/>
                      <a:pt x="6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" name="Freeform 124"/>
              <p:cNvSpPr/>
              <p:nvPr/>
            </p:nvSpPr>
            <p:spPr bwMode="auto">
              <a:xfrm>
                <a:off x="3629124" y="3086470"/>
                <a:ext cx="102328" cy="69882"/>
              </a:xfrm>
              <a:custGeom>
                <a:avLst/>
                <a:gdLst>
                  <a:gd name="T0" fmla="*/ 31 w 31"/>
                  <a:gd name="T1" fmla="*/ 0 h 21"/>
                  <a:gd name="T2" fmla="*/ 0 w 31"/>
                  <a:gd name="T3" fmla="*/ 0 h 21"/>
                  <a:gd name="T4" fmla="*/ 0 w 31"/>
                  <a:gd name="T5" fmla="*/ 19 h 21"/>
                  <a:gd name="T6" fmla="*/ 0 w 31"/>
                  <a:gd name="T7" fmla="*/ 21 h 21"/>
                  <a:gd name="T8" fmla="*/ 30 w 31"/>
                  <a:gd name="T9" fmla="*/ 21 h 21"/>
                  <a:gd name="T10" fmla="*/ 31 w 31"/>
                  <a:gd name="T11" fmla="*/ 19 h 21"/>
                  <a:gd name="T12" fmla="*/ 31 w 31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3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30" y="21"/>
                      <a:pt x="30" y="21"/>
                      <a:pt x="30" y="21"/>
                    </a:cubicBezTo>
                    <a:cubicBezTo>
                      <a:pt x="30" y="20"/>
                      <a:pt x="31" y="20"/>
                      <a:pt x="31" y="19"/>
                    </a:cubicBez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1" name="Freeform 125"/>
              <p:cNvSpPr>
                <a:spLocks noEditPoints="1"/>
              </p:cNvSpPr>
              <p:nvPr/>
            </p:nvSpPr>
            <p:spPr bwMode="auto">
              <a:xfrm>
                <a:off x="3626629" y="2864345"/>
                <a:ext cx="104823" cy="207151"/>
              </a:xfrm>
              <a:custGeom>
                <a:avLst/>
                <a:gdLst>
                  <a:gd name="T0" fmla="*/ 42 w 42"/>
                  <a:gd name="T1" fmla="*/ 2 h 83"/>
                  <a:gd name="T2" fmla="*/ 42 w 42"/>
                  <a:gd name="T3" fmla="*/ 2 h 83"/>
                  <a:gd name="T4" fmla="*/ 42 w 42"/>
                  <a:gd name="T5" fmla="*/ 2 h 83"/>
                  <a:gd name="T6" fmla="*/ 37 w 42"/>
                  <a:gd name="T7" fmla="*/ 0 h 83"/>
                  <a:gd name="T8" fmla="*/ 20 w 42"/>
                  <a:gd name="T9" fmla="*/ 6 h 83"/>
                  <a:gd name="T10" fmla="*/ 5 w 42"/>
                  <a:gd name="T11" fmla="*/ 0 h 83"/>
                  <a:gd name="T12" fmla="*/ 0 w 42"/>
                  <a:gd name="T13" fmla="*/ 1 h 83"/>
                  <a:gd name="T14" fmla="*/ 0 w 42"/>
                  <a:gd name="T15" fmla="*/ 2 h 83"/>
                  <a:gd name="T16" fmla="*/ 0 w 42"/>
                  <a:gd name="T17" fmla="*/ 2 h 83"/>
                  <a:gd name="T18" fmla="*/ 18 w 42"/>
                  <a:gd name="T19" fmla="*/ 83 h 83"/>
                  <a:gd name="T20" fmla="*/ 24 w 42"/>
                  <a:gd name="T21" fmla="*/ 83 h 83"/>
                  <a:gd name="T22" fmla="*/ 42 w 42"/>
                  <a:gd name="T23" fmla="*/ 2 h 83"/>
                  <a:gd name="T24" fmla="*/ 42 w 42"/>
                  <a:gd name="T25" fmla="*/ 2 h 83"/>
                  <a:gd name="T26" fmla="*/ 42 w 42"/>
                  <a:gd name="T27" fmla="*/ 2 h 83"/>
                  <a:gd name="T28" fmla="*/ 21 w 42"/>
                  <a:gd name="T29" fmla="*/ 73 h 83"/>
                  <a:gd name="T30" fmla="*/ 5 w 42"/>
                  <a:gd name="T31" fmla="*/ 4 h 83"/>
                  <a:gd name="T32" fmla="*/ 20 w 42"/>
                  <a:gd name="T33" fmla="*/ 9 h 83"/>
                  <a:gd name="T34" fmla="*/ 37 w 42"/>
                  <a:gd name="T35" fmla="*/ 4 h 83"/>
                  <a:gd name="T36" fmla="*/ 21 w 42"/>
                  <a:gd name="T37" fmla="*/ 7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83">
                    <a:moveTo>
                      <a:pt x="42" y="2"/>
                    </a:moveTo>
                    <a:lnTo>
                      <a:pt x="42" y="2"/>
                    </a:lnTo>
                    <a:lnTo>
                      <a:pt x="42" y="2"/>
                    </a:lnTo>
                    <a:lnTo>
                      <a:pt x="37" y="0"/>
                    </a:lnTo>
                    <a:lnTo>
                      <a:pt x="20" y="6"/>
                    </a:lnTo>
                    <a:lnTo>
                      <a:pt x="5" y="0"/>
                    </a:lnTo>
                    <a:lnTo>
                      <a:pt x="0" y="1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8" y="83"/>
                    </a:lnTo>
                    <a:lnTo>
                      <a:pt x="24" y="83"/>
                    </a:lnTo>
                    <a:lnTo>
                      <a:pt x="42" y="2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  <a:moveTo>
                      <a:pt x="21" y="73"/>
                    </a:moveTo>
                    <a:lnTo>
                      <a:pt x="5" y="4"/>
                    </a:lnTo>
                    <a:lnTo>
                      <a:pt x="20" y="9"/>
                    </a:lnTo>
                    <a:lnTo>
                      <a:pt x="37" y="4"/>
                    </a:lnTo>
                    <a:lnTo>
                      <a:pt x="21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cxnSp>
        <p:nvCxnSpPr>
          <p:cNvPr id="13" name="直接连接符 12"/>
          <p:cNvCxnSpPr/>
          <p:nvPr/>
        </p:nvCxnSpPr>
        <p:spPr>
          <a:xfrm>
            <a:off x="7186237" y="3115808"/>
            <a:ext cx="49876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8190047" y="2961919"/>
            <a:ext cx="248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Different shapes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74435" y="677689"/>
            <a:ext cx="3320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Other factors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437524" y="3115808"/>
            <a:ext cx="49876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6095999" y="4151644"/>
            <a:ext cx="0" cy="140392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4936291" y="5555573"/>
            <a:ext cx="2861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moving algorithm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67838" y="2951704"/>
            <a:ext cx="248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Temperature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625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25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8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6" grpId="0" build="p"/>
      <p:bldP spid="34" grpId="0" build="p"/>
      <p:bldP spid="3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树上的叶子&#10;&#10;描述已自动生成">
            <a:extLst>
              <a:ext uri="{FF2B5EF4-FFF2-40B4-BE49-F238E27FC236}">
                <a16:creationId xmlns:a16="http://schemas.microsoft.com/office/drawing/2014/main" id="{996ED63B-E371-48A3-9CEB-BB70C8DEE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1832"/>
            <a:ext cx="12192000" cy="497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7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41373" y="1978598"/>
            <a:ext cx="516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  <a:endParaRPr lang="zh-CN" altLang="en-US" sz="8000" spc="600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ea typeface="造字工房尚雅准宋 G0v1 常规体" pitchFamily="2" charset="-122"/>
              <a:cs typeface="Open Sans" panose="020B0606030504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92028" y="1711278"/>
            <a:ext cx="5578764" cy="178063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69C1CED-F959-4C70-A888-4718D43FD5B8}"/>
              </a:ext>
            </a:extLst>
          </p:cNvPr>
          <p:cNvSpPr txBox="1"/>
          <p:nvPr/>
        </p:nvSpPr>
        <p:spPr>
          <a:xfrm>
            <a:off x="401934" y="4647361"/>
            <a:ext cx="7249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Reference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https://en.wikipedia.org/wiki/Diffusion-limited_aggregation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https://en.wikipedia.org/wiki/Fractal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https://medium.com/@jason.webb/simulating-dla-in-js-f1914eb04b1d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https://blog.csdn.net/liyuanbhu/article/details/8522144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75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029479" y="1800601"/>
            <a:ext cx="23413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zh-CN" altLang="en-US" sz="13800" b="1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852987" y="3913195"/>
            <a:ext cx="2486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 DLA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729296" y="1734613"/>
            <a:ext cx="2733408" cy="291666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029479" y="3096998"/>
            <a:ext cx="2513635" cy="1642858"/>
            <a:chOff x="6501056" y="2340604"/>
            <a:chExt cx="2513635" cy="1642858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9014691" y="2340604"/>
              <a:ext cx="0" cy="1642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6501056" y="3983462"/>
              <a:ext cx="25136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87944" y="1542220"/>
            <a:ext cx="2080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 US</a:t>
            </a:r>
            <a:endParaRPr lang="zh-CN" altLang="en-US" sz="2800" b="1" dirty="0">
              <a:solidFill>
                <a:schemeClr val="bg1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28338" y="1620782"/>
            <a:ext cx="5019153" cy="4049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24848"/>
              </a:buCl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process whereby particles undergoing a random walk due to Brownian motion cluster together to form aggregates of such particles.</a:t>
            </a: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proposed by T.A. Witten Jr. and L.M. Sander in 1981</a:t>
            </a: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Clr>
                <a:srgbClr val="E24848"/>
              </a:buClr>
            </a:pPr>
            <a:endParaRPr lang="en-US" altLang="zh-CN" sz="1050" noProof="1">
              <a:solidFill>
                <a:schemeClr val="bg1">
                  <a:lumMod val="65000"/>
                </a:schemeClr>
              </a:solidFill>
              <a:latin typeface="Calibri Light" panose="020F03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56A77E9-D1CA-4345-83DF-4E7F96EBA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0782"/>
            <a:ext cx="6611815" cy="52372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0"/>
          <p:cNvSpPr>
            <a:spLocks noChangeArrowheads="1"/>
          </p:cNvSpPr>
          <p:nvPr/>
        </p:nvSpPr>
        <p:spPr bwMode="auto">
          <a:xfrm>
            <a:off x="981389" y="810216"/>
            <a:ext cx="24938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24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noProof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Brownian trees</a:t>
            </a:r>
          </a:p>
        </p:txBody>
      </p:sp>
      <p:sp>
        <p:nvSpPr>
          <p:cNvPr id="7" name="Rectangle 23"/>
          <p:cNvSpPr/>
          <p:nvPr/>
        </p:nvSpPr>
        <p:spPr>
          <a:xfrm>
            <a:off x="931147" y="1692802"/>
            <a:ext cx="48315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The clusters formed in DLA processes are referred to as Brownian trees. These clusters are an example of a fractal.</a:t>
            </a:r>
            <a:endParaRPr lang="en-US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 44"/>
          <p:cNvSpPr>
            <a:spLocks noChangeArrowheads="1"/>
          </p:cNvSpPr>
          <p:nvPr/>
        </p:nvSpPr>
        <p:spPr bwMode="auto">
          <a:xfrm>
            <a:off x="981389" y="3147646"/>
            <a:ext cx="20979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249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249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249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noProof="1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Fractal</a:t>
            </a:r>
          </a:p>
        </p:txBody>
      </p:sp>
      <p:sp>
        <p:nvSpPr>
          <p:cNvPr id="11" name="Rectangle 45"/>
          <p:cNvSpPr/>
          <p:nvPr/>
        </p:nvSpPr>
        <p:spPr>
          <a:xfrm>
            <a:off x="981389" y="3902673"/>
            <a:ext cx="47656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rough or fragmented geometric shape that can be split into parts, each of which is (at least approximately) a reduced-size copy of the whole</a:t>
            </a:r>
            <a:endParaRPr lang="en-US" noProof="1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AA558DA-EB64-4DC2-8694-6948820E7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317" y="2070899"/>
            <a:ext cx="5891528" cy="3982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/>
          <p:nvPr/>
        </p:nvSpPr>
        <p:spPr>
          <a:xfrm>
            <a:off x="3286125" y="748916"/>
            <a:ext cx="5619750" cy="4954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Examples</a:t>
            </a:r>
            <a:endParaRPr lang="en-US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11"/>
          <p:cNvSpPr/>
          <p:nvPr/>
        </p:nvSpPr>
        <p:spPr>
          <a:xfrm>
            <a:off x="922097" y="2920949"/>
            <a:ext cx="2999232" cy="299923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C0443D3-D16A-4B97-A2AE-5C42B27FB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93" y="1752191"/>
            <a:ext cx="5101841" cy="344220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E098360-4A25-463A-A448-9425EFC2A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641" y="1583576"/>
            <a:ext cx="5039248" cy="377943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4B1D4E7-BA22-4889-A541-DDABB8E98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7516" y="2413160"/>
            <a:ext cx="4770998" cy="43296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5724558" y="1899139"/>
            <a:ext cx="2416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BASIC IDEA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662245" y="3029578"/>
            <a:ext cx="53728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E24848"/>
              </a:buClr>
            </a:pPr>
            <a:r>
              <a:rPr lang="en-US" altLang="zh-CN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First, set an initial particle as a seed, then generate a random particle at any position far from the seed and make it do a random walk, until it contacts with the initial seed and becomes a part of the group. Repeat the process so that a large DLA cluster can be obtained.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6D8447-C9E9-49AD-A8BA-AB4550D65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3" y="1017696"/>
            <a:ext cx="4721889" cy="47218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5190837" y="24661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5029479" y="1800601"/>
            <a:ext cx="23413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zh-CN" altLang="en-US" sz="13800" b="1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583709" y="3177309"/>
            <a:ext cx="4858327" cy="18103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852987" y="3826104"/>
            <a:ext cx="2486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Factors</a:t>
            </a:r>
          </a:p>
        </p:txBody>
      </p:sp>
      <p:sp>
        <p:nvSpPr>
          <p:cNvPr id="22" name="矩形 21"/>
          <p:cNvSpPr/>
          <p:nvPr/>
        </p:nvSpPr>
        <p:spPr>
          <a:xfrm>
            <a:off x="4729296" y="1734613"/>
            <a:ext cx="2733408" cy="291666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029479" y="3096998"/>
            <a:ext cx="2513635" cy="1642858"/>
            <a:chOff x="6501056" y="2340604"/>
            <a:chExt cx="2513635" cy="1642858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9014691" y="2340604"/>
              <a:ext cx="0" cy="1642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6501056" y="3983462"/>
              <a:ext cx="25136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A07EA9C-706D-458D-948B-CF1E42CA30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91" y="77874"/>
            <a:ext cx="9870830" cy="4230356"/>
          </a:xfrm>
          <a:prstGeom prst="rect">
            <a:avLst/>
          </a:prstGeom>
        </p:spPr>
      </p:pic>
      <p:sp>
        <p:nvSpPr>
          <p:cNvPr id="368" name="文本框 367"/>
          <p:cNvSpPr txBox="1"/>
          <p:nvPr/>
        </p:nvSpPr>
        <p:spPr>
          <a:xfrm>
            <a:off x="976729" y="4610856"/>
            <a:ext cx="5901368" cy="1654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6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speed position</a:t>
            </a:r>
          </a:p>
          <a:p>
            <a:pPr>
              <a:lnSpc>
                <a:spcPts val="6600"/>
              </a:lnSpc>
            </a:pPr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initial particle position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130912" y="3027474"/>
            <a:ext cx="40328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Directional forces</a:t>
            </a: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9E9B62-1964-4527-B802-675B59F3B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68" y="749439"/>
            <a:ext cx="5555901" cy="55559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2.1|1.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宽屏</PresentationFormat>
  <Paragraphs>45</Paragraphs>
  <Slides>13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Open Sans</vt:lpstr>
      <vt:lpstr>等线</vt:lpstr>
      <vt:lpstr>微软雅黑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10116.pptx</dc:title>
  <dc:subject>BOSSPPT 2017-2018</dc:subject>
  <dc:creator/>
  <dc:description>BOSSPPT致力于提供高质量，有品质的模板，拒绝垃圾模板！_x000d_
本模板由bossppt设计师制作或制作师二次制作整理，bossppt为此花费了大量心血。_x000d_
如果非本店购买，请直接向倒卖的店进行索赔。_x000d_
本店淘宝唯一购买网址：https://chinappt.taobao.com</dc:description>
  <cp:lastModifiedBy/>
  <cp:revision>3</cp:revision>
  <dcterms:created xsi:type="dcterms:W3CDTF">2017-02-24T08:35:00Z</dcterms:created>
  <dcterms:modified xsi:type="dcterms:W3CDTF">2021-01-09T15:17:21Z</dcterms:modified>
  <cp:category>https://chinappt.taobao.com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